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278" r:id="rId3"/>
    <p:sldId id="266" r:id="rId4"/>
    <p:sldId id="265" r:id="rId5"/>
    <p:sldId id="280" r:id="rId6"/>
    <p:sldId id="267" r:id="rId7"/>
    <p:sldId id="259" r:id="rId8"/>
    <p:sldId id="260" r:id="rId9"/>
    <p:sldId id="262" r:id="rId10"/>
    <p:sldId id="279" r:id="rId11"/>
    <p:sldId id="257" r:id="rId12"/>
    <p:sldId id="261" r:id="rId13"/>
    <p:sldId id="258" r:id="rId14"/>
    <p:sldId id="269" r:id="rId15"/>
    <p:sldId id="270" r:id="rId16"/>
    <p:sldId id="271" r:id="rId17"/>
    <p:sldId id="273" r:id="rId18"/>
    <p:sldId id="275" r:id="rId19"/>
    <p:sldId id="272" r:id="rId20"/>
    <p:sldId id="263" r:id="rId21"/>
    <p:sldId id="268" r:id="rId22"/>
    <p:sldId id="264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94F"/>
    <a:srgbClr val="139D34"/>
    <a:srgbClr val="29C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FDBC0-C046-4CD1-9AC3-93668D2DB629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4D258-4165-4851-8D9B-310C5C39C0F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97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4D258-4165-4851-8D9B-310C5C39C0F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375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56E7D-24CE-4DB0-B6D5-5232F157E5EE}" type="datetimeFigureOut">
              <a:rPr lang="hu-HU" smtClean="0"/>
              <a:pPr/>
              <a:t>2017.10.05.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83F75-8E2A-4CE4-857C-787DB1EB0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29600" cy="1512168"/>
          </a:xfrm>
        </p:spPr>
        <p:txBody>
          <a:bodyPr>
            <a:normAutofit/>
          </a:bodyPr>
          <a:lstStyle/>
          <a:p>
            <a:r>
              <a:rPr lang="hu-HU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Arial Black" pitchFamily="34" charset="0"/>
              </a:rPr>
              <a:t>A </a:t>
            </a:r>
            <a:r>
              <a:rPr lang="hu-HU" sz="44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Arial Black" pitchFamily="34" charset="0"/>
              </a:rPr>
              <a:t>mozgásgazdag</a:t>
            </a:r>
            <a:r>
              <a:rPr lang="hu-HU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Arial Black" pitchFamily="34" charset="0"/>
              </a:rPr>
              <a:t> </a:t>
            </a:r>
            <a:br>
              <a:rPr lang="hu-HU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Arial Black" pitchFamily="34" charset="0"/>
              </a:rPr>
            </a:br>
            <a:r>
              <a:rPr lang="hu-HU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Arial Black" pitchFamily="34" charset="0"/>
              </a:rPr>
              <a:t>idős évek gyümölcsei</a:t>
            </a:r>
            <a:endParaRPr lang="hu-HU" sz="4400" dirty="0">
              <a:solidFill>
                <a:schemeClr val="accent4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224136"/>
          </a:xfrm>
        </p:spPr>
        <p:txBody>
          <a:bodyPr/>
          <a:lstStyle/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hu-HU" b="1" dirty="0" err="1" smtClean="0">
                <a:latin typeface="Arial" pitchFamily="34" charset="0"/>
                <a:cs typeface="Arial" pitchFamily="34" charset="0"/>
              </a:rPr>
              <a:t>Petrika</a:t>
            </a:r>
            <a:r>
              <a:rPr lang="hu-HU" b="1" dirty="0" smtClean="0">
                <a:latin typeface="Arial" pitchFamily="34" charset="0"/>
                <a:cs typeface="Arial" pitchFamily="34" charset="0"/>
              </a:rPr>
              <a:t> Erzsébet</a:t>
            </a:r>
          </a:p>
          <a:p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petrikaerzsebet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gmail.com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63688" y="47667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  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SZÉPKORÚAK AKADÉMIÁJA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43608" y="5733256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</a:t>
            </a:r>
          </a:p>
          <a:p>
            <a:pPr algn="ctr"/>
            <a:r>
              <a:rPr lang="hu-H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Szolnok, 2017. október 05.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</a:rPr>
              <a:t>Mely betegségekben segít?</a:t>
            </a:r>
            <a:br>
              <a:rPr lang="hu-H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</a:rPr>
              <a:t>Hogyan segít?</a:t>
            </a:r>
            <a:endParaRPr lang="hu-H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412776"/>
            <a:ext cx="801213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Magas </a:t>
            </a:r>
            <a:r>
              <a:rPr lang="hu-HU" sz="2800" b="1" dirty="0" smtClean="0">
                <a:solidFill>
                  <a:srgbClr val="C00000"/>
                </a:solidFill>
              </a:rPr>
              <a:t>vércukor </a:t>
            </a:r>
            <a:r>
              <a:rPr lang="hu-HU" sz="2800" dirty="0" smtClean="0"/>
              <a:t>érték </a:t>
            </a:r>
            <a:r>
              <a:rPr lang="hu-HU" sz="2400" dirty="0" smtClean="0"/>
              <a:t>(cukorbetegség, II. típus)</a:t>
            </a:r>
          </a:p>
          <a:p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 Magas </a:t>
            </a:r>
            <a:r>
              <a:rPr lang="hu-HU" sz="2800" b="1" dirty="0" smtClean="0">
                <a:solidFill>
                  <a:srgbClr val="C00000"/>
                </a:solidFill>
              </a:rPr>
              <a:t>vérnyomás</a:t>
            </a:r>
          </a:p>
          <a:p>
            <a:endParaRPr lang="hu-HU" sz="2800" dirty="0" smtClean="0"/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 Magas </a:t>
            </a:r>
            <a:r>
              <a:rPr lang="hu-HU" sz="2800" b="1" dirty="0" smtClean="0">
                <a:solidFill>
                  <a:srgbClr val="C00000"/>
                </a:solidFill>
              </a:rPr>
              <a:t>testsúly</a:t>
            </a:r>
          </a:p>
          <a:p>
            <a:endParaRPr lang="hu-HU" sz="2800" dirty="0" smtClean="0"/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 Magas </a:t>
            </a:r>
            <a:r>
              <a:rPr lang="hu-HU" sz="2800" b="1" dirty="0" smtClean="0">
                <a:solidFill>
                  <a:srgbClr val="C00000"/>
                </a:solidFill>
              </a:rPr>
              <a:t>vérzsír,</a:t>
            </a:r>
            <a:r>
              <a:rPr lang="hu-HU" sz="2800" dirty="0" smtClean="0"/>
              <a:t> értékek</a:t>
            </a:r>
          </a:p>
          <a:p>
            <a:endParaRPr lang="hu-HU" sz="2800" dirty="0" smtClean="0"/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 Gyakoribb </a:t>
            </a:r>
            <a:r>
              <a:rPr lang="hu-HU" sz="2800" b="1" dirty="0" smtClean="0">
                <a:solidFill>
                  <a:srgbClr val="C00000"/>
                </a:solidFill>
              </a:rPr>
              <a:t>elesés </a:t>
            </a:r>
            <a:r>
              <a:rPr lang="hu-HU" sz="2800" dirty="0" smtClean="0"/>
              <a:t>  </a:t>
            </a:r>
            <a:r>
              <a:rPr lang="hu-HU" sz="2800" b="1" dirty="0" smtClean="0">
                <a:solidFill>
                  <a:srgbClr val="C00000"/>
                </a:solidFill>
              </a:rPr>
              <a:t>&gt;&gt; nagyobb törés rizikó </a:t>
            </a:r>
            <a:endParaRPr lang="hu-HU" sz="2800" b="1" dirty="0">
              <a:solidFill>
                <a:srgbClr val="C0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11560" y="544522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accent5">
                    <a:lumMod val="50000"/>
                  </a:schemeClr>
                </a:solidFill>
                <a:latin typeface="Verdana"/>
              </a:rPr>
              <a:t>•</a:t>
            </a:r>
            <a:r>
              <a:rPr lang="hu-HU" sz="2800" b="1" dirty="0" smtClean="0">
                <a:solidFill>
                  <a:schemeClr val="accent5">
                    <a:lumMod val="50000"/>
                  </a:schemeClr>
                </a:solidFill>
              </a:rPr>
              <a:t>Hangulat, </a:t>
            </a:r>
            <a:r>
              <a:rPr lang="hu-HU" sz="2800" b="1" dirty="0" smtClean="0">
                <a:solidFill>
                  <a:schemeClr val="accent5">
                    <a:lumMod val="50000"/>
                  </a:schemeClr>
                </a:solidFill>
                <a:latin typeface="Verdana"/>
              </a:rPr>
              <a:t>•</a:t>
            </a:r>
            <a:r>
              <a:rPr lang="hu-HU" sz="2800" b="1" dirty="0" smtClean="0">
                <a:solidFill>
                  <a:schemeClr val="accent5">
                    <a:lumMod val="50000"/>
                  </a:schemeClr>
                </a:solidFill>
              </a:rPr>
              <a:t>Alvásképesség  &gt; &gt; javul</a:t>
            </a:r>
            <a:endParaRPr lang="hu-H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Kellemest a hasznossal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ÖRÖM, ÉLMÉNY,</a:t>
            </a:r>
            <a:r>
              <a:rPr lang="hu-H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NYERESÉG</a:t>
            </a:r>
          </a:p>
          <a:p>
            <a:pPr>
              <a:buNone/>
            </a:pPr>
            <a:r>
              <a:rPr lang="hu-HU" dirty="0" smtClean="0">
                <a:solidFill>
                  <a:srgbClr val="002060"/>
                </a:solidFill>
              </a:rPr>
              <a:t>Miből adódik ez?</a:t>
            </a:r>
          </a:p>
          <a:p>
            <a:pPr>
              <a:buFont typeface="Wingdings" pitchFamily="2" charset="2"/>
              <a:buChar char="§"/>
            </a:pPr>
            <a:r>
              <a:rPr lang="hu-HU" dirty="0" err="1" smtClean="0">
                <a:solidFill>
                  <a:srgbClr val="002060"/>
                </a:solidFill>
              </a:rPr>
              <a:t>Neurokémiai</a:t>
            </a:r>
            <a:r>
              <a:rPr lang="hu-HU" dirty="0" smtClean="0">
                <a:solidFill>
                  <a:srgbClr val="002060"/>
                </a:solidFill>
              </a:rPr>
              <a:t>, agyi folyamatok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>
                <a:solidFill>
                  <a:srgbClr val="002060"/>
                </a:solidFill>
              </a:rPr>
              <a:t>Hormonális és anyagcsere változások </a:t>
            </a:r>
          </a:p>
          <a:p>
            <a:pPr>
              <a:buNone/>
            </a:pPr>
            <a:r>
              <a:rPr lang="hu-HU" dirty="0" smtClean="0">
                <a:solidFill>
                  <a:srgbClr val="002060"/>
                </a:solidFill>
              </a:rPr>
              <a:t>a testmozgás mögött. </a:t>
            </a:r>
          </a:p>
          <a:p>
            <a:pPr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dirty="0" smtClean="0"/>
              <a:t>Aktivizálódik a szervezet:</a:t>
            </a:r>
          </a:p>
          <a:p>
            <a:pPr>
              <a:buFont typeface="Wingdings" pitchFamily="2" charset="2"/>
              <a:buChar char="§"/>
            </a:pPr>
            <a:r>
              <a:rPr lang="hu-HU" b="1" dirty="0" smtClean="0">
                <a:solidFill>
                  <a:srgbClr val="C00000"/>
                </a:solidFill>
              </a:rPr>
              <a:t>szimpatikus tónusfokozódás</a:t>
            </a:r>
          </a:p>
          <a:p>
            <a:pPr>
              <a:buFont typeface="Wingdings" pitchFamily="2" charset="2"/>
              <a:buChar char="§"/>
            </a:pPr>
            <a:r>
              <a:rPr lang="hu-HU" b="1" dirty="0" smtClean="0">
                <a:solidFill>
                  <a:srgbClr val="002060"/>
                </a:solidFill>
              </a:rPr>
              <a:t>Test feletti kontroll megtapasztalása: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     „ÉLÜNK”,  „TELJESÍTÜNK” !</a:t>
            </a:r>
          </a:p>
          <a:p>
            <a:pPr>
              <a:buNone/>
            </a:pPr>
            <a:endParaRPr lang="hu-H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Mit és hogyan ?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11560" y="1412776"/>
            <a:ext cx="74077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u-HU" sz="3200" b="1" dirty="0" smtClean="0">
                <a:solidFill>
                  <a:srgbClr val="002060"/>
                </a:solidFill>
              </a:rPr>
              <a:t> Mit és hogyan csináljunk, </a:t>
            </a:r>
          </a:p>
          <a:p>
            <a:r>
              <a:rPr lang="hu-HU" sz="3200" b="1" dirty="0" smtClean="0">
                <a:solidFill>
                  <a:srgbClr val="002060"/>
                </a:solidFill>
              </a:rPr>
              <a:t>hogy a mozgás-előnyöket elérjük?</a:t>
            </a:r>
          </a:p>
          <a:p>
            <a:endParaRPr lang="hu-HU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u-HU" sz="3200" b="1" dirty="0" smtClean="0">
                <a:solidFill>
                  <a:srgbClr val="002060"/>
                </a:solidFill>
              </a:rPr>
              <a:t> Mit és hogyan tegyünk, </a:t>
            </a:r>
          </a:p>
          <a:p>
            <a:r>
              <a:rPr lang="hu-HU" sz="3200" b="1" dirty="0" smtClean="0">
                <a:solidFill>
                  <a:srgbClr val="002060"/>
                </a:solidFill>
              </a:rPr>
              <a:t>hogy életünket valóban gazdagítsa vállalásunk:</a:t>
            </a:r>
          </a:p>
          <a:p>
            <a:endParaRPr lang="hu-HU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</a:rPr>
              <a:t> Kitartás a mozgás-gazdag életvitel</a:t>
            </a:r>
          </a:p>
          <a:p>
            <a:r>
              <a:rPr lang="hu-HU" sz="3200" b="1" dirty="0" smtClean="0">
                <a:solidFill>
                  <a:srgbClr val="002060"/>
                </a:solidFill>
              </a:rPr>
              <a:t>mellett?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Jobb későn mint soha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83568" y="1268760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DE!</a:t>
            </a:r>
          </a:p>
          <a:p>
            <a:pPr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 Kor, egészségi állapot, kondíció szerint</a:t>
            </a:r>
          </a:p>
          <a:p>
            <a:pPr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 Személyre szabottan</a:t>
            </a:r>
          </a:p>
          <a:p>
            <a:pPr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 Gyakori kontrollal!</a:t>
            </a:r>
          </a:p>
          <a:p>
            <a:endParaRPr lang="hu-HU" sz="28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TEHÁT:</a:t>
            </a:r>
          </a:p>
          <a:p>
            <a:r>
              <a:rPr lang="hu-H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hu-H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EMELD FOKOZATOSAN!</a:t>
            </a:r>
          </a:p>
          <a:p>
            <a:r>
              <a:rPr lang="hu-H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HALADJ LASSAN</a:t>
            </a:r>
            <a:endParaRPr lang="hu-HU" sz="2000" dirty="0" smtClean="0">
              <a:solidFill>
                <a:srgbClr val="C00000"/>
              </a:solidFill>
            </a:endParaRPr>
          </a:p>
          <a:p>
            <a:r>
              <a:rPr lang="hu-H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KEZDD ALACSONYAN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4">
                    <a:lumMod val="50000"/>
                  </a:schemeClr>
                </a:solidFill>
              </a:rPr>
              <a:t>Mozgásprogram-tervezet</a:t>
            </a:r>
            <a:endParaRPr lang="hu-H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39552" y="69269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BEMELEGÍTÉS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Testi- lelki rákészülés a feladatra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 Szervezet felkészítése a nagyobb teljesítményre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 Sérülés megelőzés (!)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>
              <a:solidFill>
                <a:srgbClr val="002060"/>
              </a:solidFill>
            </a:endParaRPr>
          </a:p>
          <a:p>
            <a:r>
              <a:rPr lang="hu-HU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FŐ RÉSZ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hu-HU" sz="2400" dirty="0" smtClean="0">
                <a:solidFill>
                  <a:srgbClr val="002060"/>
                </a:solidFill>
              </a:rPr>
              <a:t>Időtartam fontosabb mint az intenzitás!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Állóképesség</a:t>
            </a:r>
            <a:r>
              <a:rPr lang="hu-HU" sz="2400" dirty="0" smtClean="0">
                <a:solidFill>
                  <a:srgbClr val="002060"/>
                </a:solidFill>
              </a:rPr>
              <a:t> (aerob) feladatok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     Munkabírás javítás. Beszéd – ének próba!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Egyensúly</a:t>
            </a:r>
            <a:r>
              <a:rPr lang="hu-HU" sz="2400" dirty="0" smtClean="0">
                <a:solidFill>
                  <a:srgbClr val="002060"/>
                </a:solidFill>
              </a:rPr>
              <a:t> gyakorlatok.  „Ne törj!”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Gravitáció </a:t>
            </a:r>
            <a:r>
              <a:rPr lang="hu-HU" sz="2400" dirty="0" smtClean="0">
                <a:solidFill>
                  <a:srgbClr val="002060"/>
                </a:solidFill>
              </a:rPr>
              <a:t>felhasználásával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dirty="0" smtClean="0">
                <a:solidFill>
                  <a:srgbClr val="002060"/>
                </a:solidFill>
              </a:rPr>
              <a:t> végzett gyakorlatok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     Csontritkulás megelőzése. Porckorongok táplálása.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b="1" dirty="0" err="1" smtClean="0">
                <a:solidFill>
                  <a:srgbClr val="002060"/>
                </a:solidFill>
              </a:rPr>
              <a:t>Izületi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dirty="0" smtClean="0">
                <a:solidFill>
                  <a:srgbClr val="002060"/>
                </a:solidFill>
              </a:rPr>
              <a:t>mozgékonyság, ruganyosság gyakorlatok</a:t>
            </a:r>
          </a:p>
          <a:p>
            <a:endParaRPr lang="hu-HU" sz="2400" dirty="0" smtClean="0">
              <a:solidFill>
                <a:srgbClr val="002060"/>
              </a:solidFill>
            </a:endParaRPr>
          </a:p>
          <a:p>
            <a:r>
              <a:rPr lang="hu-HU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LEVEZETÉS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hu-HU" sz="2400" dirty="0" smtClean="0">
                <a:solidFill>
                  <a:srgbClr val="002060"/>
                </a:solidFill>
              </a:rPr>
              <a:t>Felfokozott testi működések lecsendesítése.</a:t>
            </a:r>
            <a:endParaRPr lang="hu-H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Praktikus tudnivalók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268760"/>
            <a:ext cx="8280920" cy="512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/>
              <a:t> </a:t>
            </a:r>
            <a:r>
              <a:rPr lang="hu-HU" sz="2800" dirty="0" smtClean="0">
                <a:solidFill>
                  <a:srgbClr val="002060"/>
                </a:solidFill>
              </a:rPr>
              <a:t>Soha ne gyakoroljon egyedül! 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Visszajelzés (</a:t>
            </a:r>
            <a:r>
              <a:rPr lang="hu-HU" sz="2800" dirty="0" err="1" smtClean="0">
                <a:solidFill>
                  <a:srgbClr val="002060"/>
                </a:solidFill>
              </a:rPr>
              <a:t>feed</a:t>
            </a:r>
            <a:r>
              <a:rPr lang="hu-HU" sz="2800" dirty="0" smtClean="0">
                <a:solidFill>
                  <a:srgbClr val="002060"/>
                </a:solidFill>
              </a:rPr>
              <a:t> back) szerepe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Írja le, mit tervezett – mit végzett </a:t>
            </a:r>
            <a:r>
              <a:rPr lang="hu-HU" sz="2400" dirty="0" smtClean="0">
                <a:solidFill>
                  <a:srgbClr val="002060"/>
                </a:solidFill>
              </a:rPr>
              <a:t>(edzésnapló)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Visszaesés nem ok a program abbahagyására! </a:t>
            </a:r>
            <a:r>
              <a:rPr lang="hu-HU" sz="2400" dirty="0" smtClean="0">
                <a:solidFill>
                  <a:srgbClr val="002060"/>
                </a:solidFill>
              </a:rPr>
              <a:t> (Időnkénti letörés emberi és természetes.)</a:t>
            </a:r>
          </a:p>
          <a:p>
            <a:endParaRPr lang="hu-H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Igyon elegendő folyadékot!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Tartson gyakori pihenőket!</a:t>
            </a:r>
          </a:p>
          <a:p>
            <a:endParaRPr lang="hu-HU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</a:rPr>
              <a:t> Tünetek esetén hagyja a gyakorlást, és forduljon szakemberhez!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NYERESÉG- KALEIDOSZKÓP</a:t>
            </a:r>
            <a:endParaRPr lang="hu-H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764705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Őssejt képződés </a:t>
            </a:r>
          </a:p>
          <a:p>
            <a:r>
              <a:rPr lang="hu-HU" sz="2000" dirty="0" smtClean="0"/>
              <a:t>Új sejtek képződnek az izmokban </a:t>
            </a:r>
          </a:p>
          <a:p>
            <a:endParaRPr lang="hu-HU" sz="2400" dirty="0" smtClean="0"/>
          </a:p>
          <a:p>
            <a:pPr>
              <a:buFont typeface="Wingdings" pitchFamily="2" charset="2"/>
              <a:buChar char="q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Hajszálér hálózat fejlődés</a:t>
            </a:r>
          </a:p>
          <a:p>
            <a:r>
              <a:rPr lang="hu-HU" sz="2000" dirty="0" smtClean="0"/>
              <a:t>Új táplálóér utak nyílnak az izmokban</a:t>
            </a:r>
          </a:p>
          <a:p>
            <a:endParaRPr lang="hu-HU" sz="2400" dirty="0" smtClean="0"/>
          </a:p>
          <a:p>
            <a:pPr>
              <a:buFont typeface="Wingdings" pitchFamily="2" charset="2"/>
              <a:buChar char="q"/>
            </a:pP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Koleszterin szint csökkenés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000" dirty="0" err="1" smtClean="0"/>
              <a:t>HDL-frakció</a:t>
            </a:r>
            <a:r>
              <a:rPr lang="hu-HU" sz="2000" dirty="0" smtClean="0"/>
              <a:t> (hasznos koleszterin) érték nő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</a:t>
            </a:r>
            <a:r>
              <a:rPr lang="hu-HU" sz="2000" dirty="0" err="1" smtClean="0"/>
              <a:t>összkoleszterin</a:t>
            </a:r>
            <a:r>
              <a:rPr lang="hu-HU" sz="2000" dirty="0" smtClean="0"/>
              <a:t>  érték csökken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Courier New" pitchFamily="49" charset="0"/>
              <a:buChar char="o"/>
            </a:pPr>
            <a:r>
              <a:rPr lang="hu-HU" sz="2400" b="1" dirty="0" smtClean="0">
                <a:solidFill>
                  <a:srgbClr val="C00000"/>
                </a:solidFill>
              </a:rPr>
              <a:t>Boldogság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b="1" dirty="0" smtClean="0">
                <a:solidFill>
                  <a:srgbClr val="C00000"/>
                </a:solidFill>
              </a:rPr>
              <a:t>hormon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smtClean="0"/>
              <a:t>képződik (endorfin)</a:t>
            </a:r>
          </a:p>
          <a:p>
            <a:pPr>
              <a:buFont typeface="Courier New" pitchFamily="49" charset="0"/>
              <a:buChar char="o"/>
            </a:pPr>
            <a:r>
              <a:rPr lang="hu-HU" sz="2400" b="1" dirty="0" smtClean="0">
                <a:solidFill>
                  <a:srgbClr val="C00000"/>
                </a:solidFill>
              </a:rPr>
              <a:t>Öröm hormon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smtClean="0"/>
              <a:t>képződik (dopamin)</a:t>
            </a:r>
          </a:p>
          <a:p>
            <a:pPr>
              <a:buFont typeface="Courier New" pitchFamily="49" charset="0"/>
              <a:buChar char="o"/>
            </a:pPr>
            <a:r>
              <a:rPr lang="hu-HU" sz="2400" b="1" dirty="0" smtClean="0">
                <a:solidFill>
                  <a:srgbClr val="C00000"/>
                </a:solidFill>
              </a:rPr>
              <a:t>Kedély javító</a:t>
            </a:r>
            <a:r>
              <a:rPr lang="hu-HU" sz="2400" dirty="0" smtClean="0"/>
              <a:t> hormon képződik (szerotonin)</a:t>
            </a:r>
          </a:p>
          <a:p>
            <a:pPr>
              <a:buFont typeface="Courier New" pitchFamily="49" charset="0"/>
              <a:buChar char="o"/>
            </a:pPr>
            <a:r>
              <a:rPr lang="hu-HU" sz="2400" b="1" dirty="0" smtClean="0">
                <a:solidFill>
                  <a:srgbClr val="C00000"/>
                </a:solidFill>
              </a:rPr>
              <a:t>Idegsejt megújító</a:t>
            </a:r>
            <a:r>
              <a:rPr lang="hu-HU" sz="2400" dirty="0" smtClean="0"/>
              <a:t> hormon képződik (BDNF)</a:t>
            </a:r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u-HU" sz="3600" dirty="0" smtClean="0">
                <a:solidFill>
                  <a:schemeClr val="accent4">
                    <a:lumMod val="75000"/>
                  </a:schemeClr>
                </a:solidFill>
              </a:rPr>
              <a:t>Pszichés nyereségek</a:t>
            </a:r>
            <a:endParaRPr lang="hu-H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764024"/>
            <a:ext cx="84249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002060"/>
                </a:solidFill>
              </a:rPr>
              <a:t> Egy jóleső elfáradásig végigcsinált  mozgásprogram:</a:t>
            </a:r>
          </a:p>
          <a:p>
            <a:endParaRPr lang="hu-HU" sz="2400" dirty="0" smtClean="0"/>
          </a:p>
          <a:p>
            <a:pPr>
              <a:buFont typeface="Wingdings" pitchFamily="2" charset="2"/>
              <a:buChar char="§"/>
            </a:pP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Kimozdít</a:t>
            </a:r>
            <a:r>
              <a:rPr lang="hu-H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dirty="0" smtClean="0">
                <a:solidFill>
                  <a:srgbClr val="7030A0"/>
                </a:solidFill>
              </a:rPr>
              <a:t>a megszokott környezetből (</a:t>
            </a:r>
            <a:r>
              <a:rPr lang="hu-HU" sz="2400" dirty="0" err="1" smtClean="0">
                <a:solidFill>
                  <a:srgbClr val="7030A0"/>
                </a:solidFill>
              </a:rPr>
              <a:t>disztrakció</a:t>
            </a:r>
            <a:r>
              <a:rPr lang="hu-HU" sz="2400" dirty="0" smtClean="0">
                <a:solidFill>
                  <a:srgbClr val="7030A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7030A0"/>
                </a:solidFill>
              </a:rPr>
              <a:t>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Feladatot ad </a:t>
            </a:r>
            <a:r>
              <a:rPr lang="hu-HU" sz="2400" dirty="0" smtClean="0">
                <a:solidFill>
                  <a:srgbClr val="7030A0"/>
                </a:solidFill>
              </a:rPr>
              <a:t>(„Van mit csinálni”)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7030A0"/>
                </a:solidFill>
              </a:rPr>
              <a:t>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Teljesítés</a:t>
            </a:r>
            <a:r>
              <a:rPr lang="hu-HU" sz="2400" dirty="0" smtClean="0">
                <a:solidFill>
                  <a:srgbClr val="7030A0"/>
                </a:solidFill>
              </a:rPr>
              <a:t> élménye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7030A0"/>
                </a:solidFill>
              </a:rPr>
              <a:t>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Kontroll</a:t>
            </a:r>
            <a:r>
              <a:rPr lang="hu-HU" sz="2400" dirty="0" smtClean="0">
                <a:solidFill>
                  <a:srgbClr val="7030A0"/>
                </a:solidFill>
              </a:rPr>
              <a:t>-képesség megtapasztalása a saját testen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7030A0"/>
                </a:solidFill>
              </a:rPr>
              <a:t>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Mozgásöröm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7030A0"/>
                </a:solidFill>
              </a:rPr>
              <a:t> </a:t>
            </a:r>
            <a:r>
              <a:rPr lang="hu-H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Szorongás oldás</a:t>
            </a:r>
          </a:p>
          <a:p>
            <a:pPr>
              <a:buFont typeface="Wingdings" pitchFamily="2" charset="2"/>
              <a:buChar char="§"/>
            </a:pPr>
            <a:endParaRPr lang="hu-H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Társas kapcsolatok </a:t>
            </a:r>
            <a:r>
              <a:rPr lang="hu-HU" sz="2400" dirty="0" smtClean="0">
                <a:solidFill>
                  <a:schemeClr val="tx2">
                    <a:lumMod val="50000"/>
                  </a:schemeClr>
                </a:solidFill>
              </a:rPr>
              <a:t>élménye </a:t>
            </a:r>
            <a:r>
              <a:rPr lang="hu-HU" sz="24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u-HU" sz="2000" b="1" dirty="0" smtClean="0">
                <a:solidFill>
                  <a:schemeClr val="tx2">
                    <a:lumMod val="50000"/>
                  </a:schemeClr>
                </a:solidFill>
              </a:rPr>
              <a:t>S minden, ami ezzel jár:</a:t>
            </a:r>
            <a:r>
              <a:rPr lang="hu-H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hu-H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csevegés,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humor,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pletyka (!)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</a:rPr>
              <a:t> nevetés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MOZDULJ!</a:t>
            </a:r>
            <a:endParaRPr lang="hu-H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9512" y="836712"/>
            <a:ext cx="87849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Akadályok</a:t>
            </a:r>
            <a:r>
              <a:rPr lang="hu-HU" sz="3200" b="1" dirty="0" smtClean="0">
                <a:solidFill>
                  <a:srgbClr val="002060"/>
                </a:solidFill>
              </a:rPr>
              <a:t> felismerése</a:t>
            </a:r>
          </a:p>
          <a:p>
            <a:pPr>
              <a:buFont typeface="Arial" pitchFamily="34" charset="0"/>
              <a:buChar char="•"/>
            </a:pPr>
            <a:endParaRPr lang="hu-HU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Segítség</a:t>
            </a:r>
            <a:r>
              <a:rPr lang="hu-HU" sz="3200" b="1" dirty="0" smtClean="0">
                <a:solidFill>
                  <a:srgbClr val="002060"/>
                </a:solidFill>
              </a:rPr>
              <a:t> keresése, igénybevétele </a:t>
            </a:r>
            <a:r>
              <a:rPr lang="hu-HU" sz="2800" b="1" dirty="0" smtClean="0">
                <a:solidFill>
                  <a:srgbClr val="002060"/>
                </a:solidFill>
              </a:rPr>
              <a:t>(társak)</a:t>
            </a:r>
          </a:p>
          <a:p>
            <a:endParaRPr lang="hu-HU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ELSŐ LÉPÉSEK </a:t>
            </a:r>
            <a:r>
              <a:rPr lang="hu-HU" sz="3200" b="1" dirty="0" smtClean="0">
                <a:solidFill>
                  <a:srgbClr val="002060"/>
                </a:solidFill>
              </a:rPr>
              <a:t>a  mozgás-gazdag életvitelhez </a:t>
            </a:r>
            <a:r>
              <a:rPr lang="hu-HU" sz="3200" dirty="0" smtClean="0">
                <a:solidFill>
                  <a:srgbClr val="002060"/>
                </a:solidFill>
              </a:rPr>
              <a:t> (Elkezdeni nehéz)</a:t>
            </a:r>
            <a:endParaRPr lang="hu-HU" sz="3200" b="1" dirty="0" smtClean="0">
              <a:solidFill>
                <a:srgbClr val="002060"/>
              </a:solidFill>
            </a:endParaRPr>
          </a:p>
          <a:p>
            <a:endParaRPr lang="hu-HU" sz="32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Botlás, visszaesés</a:t>
            </a:r>
            <a:r>
              <a:rPr lang="hu-HU" sz="3200" b="1" dirty="0" smtClean="0">
                <a:solidFill>
                  <a:srgbClr val="002060"/>
                </a:solidFill>
              </a:rPr>
              <a:t> is belefér!</a:t>
            </a:r>
          </a:p>
          <a:p>
            <a:pPr>
              <a:buFont typeface="Courier New" pitchFamily="49" charset="0"/>
              <a:buChar char="o"/>
            </a:pPr>
            <a:r>
              <a:rPr lang="hu-HU" sz="3200" b="1" dirty="0" smtClean="0">
                <a:solidFill>
                  <a:srgbClr val="002060"/>
                </a:solidFill>
              </a:rPr>
              <a:t>Újrakezdés, változatlan célokkal !</a:t>
            </a:r>
          </a:p>
          <a:p>
            <a:pPr>
              <a:buFont typeface="Courier New" pitchFamily="49" charset="0"/>
              <a:buChar char="o"/>
            </a:pPr>
            <a:endParaRPr lang="hu-HU" sz="3200" b="1" dirty="0" smtClean="0">
              <a:solidFill>
                <a:srgbClr val="002060"/>
              </a:solidFill>
            </a:endParaRPr>
          </a:p>
          <a:p>
            <a:r>
              <a:rPr lang="hu-H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 LÉPÉSEK  MÓDSZERE !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Milyen gyakorlatok legyenek?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67544" y="1124745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</a:rPr>
              <a:t>Munkabírás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»</a:t>
            </a:r>
            <a:r>
              <a:rPr lang="hu-HU" sz="28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séta, kocogás, túrázás, úszás, tánc</a:t>
            </a:r>
          </a:p>
          <a:p>
            <a:endParaRPr lang="hu-HU" dirty="0" smtClean="0">
              <a:solidFill>
                <a:srgbClr val="002060"/>
              </a:solidFill>
              <a:latin typeface="Arial Rounded MT Bold" pitchFamily="34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Izomerősítés »</a:t>
            </a:r>
            <a:r>
              <a:rPr lang="hu-HU" sz="20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gimnasztika -  kézi súlyzókkal is</a:t>
            </a:r>
          </a:p>
          <a:p>
            <a:endParaRPr lang="hu-HU" sz="2000" dirty="0" smtClean="0">
              <a:solidFill>
                <a:srgbClr val="002060"/>
              </a:solidFill>
              <a:latin typeface="Arial Rounded MT Bold" pitchFamily="34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Egyensúly » </a:t>
            </a:r>
            <a:r>
              <a:rPr lang="hu-HU" sz="20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egyensúlyozó gyakorlatok</a:t>
            </a:r>
          </a:p>
          <a:p>
            <a:endParaRPr lang="hu-HU" sz="2000" dirty="0" smtClean="0">
              <a:solidFill>
                <a:srgbClr val="002060"/>
              </a:solidFill>
              <a:latin typeface="Arial Rounded MT Bold" pitchFamily="34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Ruganyosság »</a:t>
            </a:r>
            <a:r>
              <a:rPr lang="hu-HU" sz="20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sz="20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gimnasztika, nyújtó gyakorlatok, tánc, </a:t>
            </a:r>
            <a:r>
              <a:rPr lang="hu-HU" sz="2000" dirty="0" err="1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pilates</a:t>
            </a:r>
            <a:r>
              <a:rPr lang="hu-HU" sz="20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,  jóga</a:t>
            </a:r>
          </a:p>
          <a:p>
            <a:endParaRPr lang="hu-HU" sz="2000" dirty="0" smtClean="0">
              <a:solidFill>
                <a:srgbClr val="002060"/>
              </a:solidFill>
              <a:latin typeface="Arial Rounded MT Bold" pitchFamily="34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Gravitáció erejével »</a:t>
            </a:r>
            <a:r>
              <a:rPr lang="hu-HU" sz="2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hu-HU" sz="2000" dirty="0" smtClean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állás, járás – csontritkulás ellen, porckorong védelem (!)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latin typeface="Arial Rounded MT Bold" pitchFamily="34" charset="0"/>
              <a:cs typeface="Times New Roman"/>
            </a:endParaRPr>
          </a:p>
          <a:p>
            <a:r>
              <a:rPr lang="hu-H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imes New Roman"/>
              </a:rPr>
              <a:t>TÁRSAS GYAKORLÁS </a:t>
            </a:r>
            <a:r>
              <a:rPr lang="hu-H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Times New Roman"/>
              </a:rPr>
              <a:t>NYERESÉGEI!</a:t>
            </a:r>
          </a:p>
          <a:p>
            <a:endParaRPr lang="hu-HU" sz="2000" dirty="0" smtClean="0">
              <a:latin typeface="Arial Rounded MT Bold" pitchFamily="34" charset="0"/>
              <a:cs typeface="Times New Roman"/>
            </a:endParaRPr>
          </a:p>
          <a:p>
            <a:endParaRPr lang="hu-H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Útravaló </a:t>
            </a:r>
            <a:r>
              <a:rPr lang="hu-HU" sz="28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avagy </a:t>
            </a:r>
            <a:br>
              <a:rPr lang="hu-HU" sz="28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az </a:t>
            </a:r>
            <a:r>
              <a:rPr lang="hu-HU" sz="28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elöadás</a:t>
            </a:r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üzenete</a:t>
            </a:r>
            <a:endParaRPr lang="hu-HU" sz="2800" dirty="0"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67544" y="1916832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Mozogjanak minél többet, </a:t>
            </a:r>
          </a:p>
          <a:p>
            <a:r>
              <a:rPr lang="hu-HU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minden nap </a:t>
            </a:r>
          </a:p>
          <a:p>
            <a:r>
              <a:rPr lang="hu-HU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 kicsivel többet!</a:t>
            </a:r>
          </a:p>
          <a:p>
            <a:endParaRPr lang="hu-HU" sz="40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Megéri!</a:t>
            </a:r>
            <a:endParaRPr lang="hu-HU" sz="40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ÖSSZEGZÉS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hu-HU" b="1" dirty="0" err="1" smtClean="0">
                <a:solidFill>
                  <a:schemeClr val="accent4">
                    <a:lumMod val="50000"/>
                  </a:schemeClr>
                </a:solidFill>
              </a:rPr>
              <a:t>mozgásgazdag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 idős évek gyümölcsei:</a:t>
            </a:r>
          </a:p>
          <a:p>
            <a:pPr>
              <a:buFont typeface="Wingdings" pitchFamily="2" charset="2"/>
              <a:buChar char="§"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Aktív évek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hu-H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jobb egészség </a:t>
            </a:r>
            <a:r>
              <a:rPr lang="hu-HU" b="1" dirty="0" smtClean="0">
                <a:solidFill>
                  <a:srgbClr val="C00000"/>
                </a:solidFill>
              </a:rPr>
              <a:t>testben és lélekben</a:t>
            </a:r>
          </a:p>
          <a:p>
            <a:pPr>
              <a:buNone/>
            </a:pPr>
            <a:endParaRPr lang="hu-H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Jobb kinézet, jobb közérzet, hosszabb élet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Nemcsak  magunk, de </a:t>
            </a:r>
          </a:p>
          <a:p>
            <a:pPr>
              <a:buFont typeface="Courier New" pitchFamily="49" charset="0"/>
              <a:buChar char="o"/>
            </a:pP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családunk és barátaink, </a:t>
            </a:r>
          </a:p>
          <a:p>
            <a:pPr>
              <a:buFont typeface="Courier New" pitchFamily="49" charset="0"/>
              <a:buChar char="o"/>
            </a:pP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szűkebb – tágabb  környezetünk javára is.</a:t>
            </a:r>
          </a:p>
          <a:p>
            <a:pPr>
              <a:buNone/>
            </a:pPr>
            <a:endParaRPr lang="hu-H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62068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VÁLJÉK  KEDVES</a:t>
            </a:r>
          </a:p>
          <a:p>
            <a:r>
              <a:rPr lang="hu-H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EGÉSZSÉGÜKRE  </a:t>
            </a:r>
            <a:endParaRPr lang="hu-H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zövegdoboz 3"/>
          <p:cNvSpPr txBox="1"/>
          <p:nvPr/>
        </p:nvSpPr>
        <p:spPr>
          <a:xfrm>
            <a:off x="611560" y="2348880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</a:t>
            </a:r>
          </a:p>
          <a:p>
            <a:r>
              <a:rPr lang="hu-H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MOZGÁS!</a:t>
            </a:r>
            <a:endParaRPr lang="hu-H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692696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Köszönöm szépen figyelmüket</a:t>
            </a:r>
            <a:r>
              <a:rPr lang="hu-HU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hu-HU" sz="7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1008"/>
            <a:ext cx="4271396" cy="300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MI A MOZGÁS? 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83568" y="1484784"/>
            <a:ext cx="8321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Olyan,</a:t>
            </a:r>
          </a:p>
          <a:p>
            <a:pPr>
              <a:buFont typeface="Arial" pitchFamily="34" charset="0"/>
              <a:buChar char="•"/>
            </a:pPr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 izmok által létrejött</a:t>
            </a:r>
          </a:p>
          <a:p>
            <a:pPr>
              <a:buFont typeface="Arial" pitchFamily="34" charset="0"/>
              <a:buChar char="•"/>
            </a:pPr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3600" b="1" dirty="0" smtClean="0">
                <a:solidFill>
                  <a:srgbClr val="C00000"/>
                </a:solidFill>
              </a:rPr>
              <a:t>akaratlagos (!) </a:t>
            </a:r>
          </a:p>
          <a:p>
            <a:pPr>
              <a:buFont typeface="Arial" pitchFamily="34" charset="0"/>
              <a:buChar char="•"/>
            </a:pPr>
            <a:r>
              <a:rPr lang="hu-HU" sz="3600" b="1" dirty="0" smtClean="0">
                <a:solidFill>
                  <a:srgbClr val="C00000"/>
                </a:solidFill>
              </a:rPr>
              <a:t> energiaigényes </a:t>
            </a:r>
          </a:p>
          <a:p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tevékenység, amely </a:t>
            </a:r>
          </a:p>
          <a:p>
            <a:pPr>
              <a:buFont typeface="Arial" pitchFamily="34" charset="0"/>
              <a:buChar char="•"/>
            </a:pPr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 hely- és/vagy helyzetváltoztatással </a:t>
            </a:r>
          </a:p>
          <a:p>
            <a:r>
              <a:rPr lang="hu-HU" sz="3600" b="1" dirty="0" smtClean="0">
                <a:solidFill>
                  <a:schemeClr val="accent4">
                    <a:lumMod val="50000"/>
                  </a:schemeClr>
                </a:solidFill>
              </a:rPr>
              <a:t>is jár.</a:t>
            </a:r>
            <a:endParaRPr lang="hu-H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ÉS MÉG MI ? 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Életjelenség</a:t>
            </a:r>
          </a:p>
          <a:p>
            <a:pPr>
              <a:buNone/>
            </a:pPr>
            <a:endParaRPr lang="hu-HU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Életfeltétel</a:t>
            </a:r>
          </a:p>
          <a:p>
            <a:pPr>
              <a:buNone/>
            </a:pPr>
            <a:endParaRPr lang="hu-HU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Életszükséglet!</a:t>
            </a:r>
          </a:p>
          <a:p>
            <a:pPr>
              <a:buNone/>
            </a:pPr>
            <a:endParaRPr lang="hu-H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>A látszat csal</a:t>
            </a:r>
            <a:endParaRPr lang="hu-H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7" y="1412776"/>
            <a:ext cx="85689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A MOZGÁSBAN:</a:t>
            </a:r>
          </a:p>
          <a:p>
            <a:endParaRPr lang="hu-H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Minden szervünk – </a:t>
            </a:r>
          </a:p>
          <a:p>
            <a:r>
              <a:rPr lang="hu-HU" sz="3200" dirty="0" smtClean="0"/>
              <a:t>  összes sejtünk  </a:t>
            </a:r>
            <a:r>
              <a:rPr lang="hu-HU" sz="3200" b="1" dirty="0" smtClean="0">
                <a:solidFill>
                  <a:srgbClr val="C00000"/>
                </a:solidFill>
              </a:rPr>
              <a:t>részt vesz!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Minden szervünk  </a:t>
            </a:r>
            <a:r>
              <a:rPr lang="hu-HU" sz="3200" b="1" dirty="0" smtClean="0">
                <a:solidFill>
                  <a:srgbClr val="C00000"/>
                </a:solidFill>
              </a:rPr>
              <a:t>működik!</a:t>
            </a:r>
          </a:p>
          <a:p>
            <a:endParaRPr lang="hu-HU" sz="3200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dirty="0" smtClean="0"/>
              <a:t> A többivel </a:t>
            </a:r>
            <a:r>
              <a:rPr lang="hu-HU" sz="3200" b="1" dirty="0" smtClean="0">
                <a:solidFill>
                  <a:srgbClr val="C00000"/>
                </a:solidFill>
              </a:rPr>
              <a:t>harmóniában működik!</a:t>
            </a:r>
            <a:endParaRPr lang="hu-H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MOZGÁSSZÜKSÉGLET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67544" y="1340768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>Mozgásminimum</a:t>
            </a:r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</a:rPr>
              <a:t> felnőtteknek:</a:t>
            </a:r>
          </a:p>
          <a:p>
            <a:endParaRPr lang="hu-HU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3200" b="1" dirty="0" smtClean="0">
                <a:solidFill>
                  <a:schemeClr val="accent4">
                    <a:lumMod val="50000"/>
                  </a:schemeClr>
                </a:solidFill>
              </a:rPr>
              <a:t>Legalább heti 5X</a:t>
            </a: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chemeClr val="accent4">
                    <a:lumMod val="50000"/>
                  </a:schemeClr>
                </a:solidFill>
              </a:rPr>
              <a:t> Legalább 30 perc</a:t>
            </a:r>
          </a:p>
          <a:p>
            <a:pPr>
              <a:buFont typeface="Arial" pitchFamily="34" charset="0"/>
              <a:buChar char="•"/>
            </a:pPr>
            <a:r>
              <a:rPr lang="hu-HU" sz="3200" b="1" dirty="0" smtClean="0">
                <a:solidFill>
                  <a:schemeClr val="accent4">
                    <a:lumMod val="50000"/>
                  </a:schemeClr>
                </a:solidFill>
              </a:rPr>
              <a:t> Enyhe megizzadással is járó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(= közepes  intenzitású)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83568" y="450912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u-HU" sz="3200" dirty="0" smtClean="0">
                <a:solidFill>
                  <a:schemeClr val="accent4">
                    <a:lumMod val="50000"/>
                  </a:schemeClr>
                </a:solidFill>
              </a:rPr>
              <a:t>JÓ HÍR: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Kis adagok összeadódnak: </a:t>
            </a:r>
          </a:p>
          <a:p>
            <a:r>
              <a:rPr lang="hu-HU" sz="3200" b="1" dirty="0" smtClean="0">
                <a:solidFill>
                  <a:schemeClr val="accent4">
                    <a:lumMod val="50000"/>
                  </a:schemeClr>
                </a:solidFill>
              </a:rPr>
              <a:t>1X 30 perc = 3X 10 perc</a:t>
            </a:r>
            <a:endParaRPr lang="hu-H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A fizikai </a:t>
            </a:r>
            <a:r>
              <a:rPr lang="hu-HU" sz="3200" dirty="0" smtClean="0">
                <a:solidFill>
                  <a:schemeClr val="accent4">
                    <a:lumMod val="50000"/>
                  </a:schemeClr>
                </a:solidFill>
              </a:rPr>
              <a:t>aktivitás</a:t>
            </a:r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 „ernyő”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052736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Fizikai igénybevétel erőssége szerint:</a:t>
            </a:r>
          </a:p>
          <a:p>
            <a:endParaRPr lang="hu-HU" sz="2400" dirty="0"/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I. Otthoni –és kerti munkák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(házban, ház körül)</a:t>
            </a:r>
          </a:p>
          <a:p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II. Munkahelyi igénybevétel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(munkavégzés fázisai)</a:t>
            </a:r>
          </a:p>
          <a:p>
            <a:pPr>
              <a:buFont typeface="Wingdings" pitchFamily="2" charset="2"/>
              <a:buChar char="§"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III. Közlekedési aktivitás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(munkába,- iskolába,- boltba járás)</a:t>
            </a:r>
          </a:p>
          <a:p>
            <a:pPr>
              <a:buFont typeface="Wingdings" pitchFamily="2" charset="2"/>
              <a:buChar char="§"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IV. Családi aktivitás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( beteg látogatás, játék a gyerekkel)</a:t>
            </a:r>
          </a:p>
          <a:p>
            <a:pPr>
              <a:buFont typeface="Wingdings" pitchFamily="2" charset="2"/>
              <a:buChar char="§"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V.  Szabadidő –és sport aktivi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tás</a:t>
            </a:r>
          </a:p>
          <a:p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hu-HU" sz="2400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A mozgás hét jótéteménye</a:t>
            </a: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11560" y="1124744"/>
            <a:ext cx="80648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Mozgásgazdag</a:t>
            </a:r>
            <a:r>
              <a:rPr lang="hu-H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életvitel nyereségei: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1. erősíti a </a:t>
            </a:r>
            <a:r>
              <a:rPr lang="hu-HU" sz="2800" dirty="0" smtClean="0">
                <a:solidFill>
                  <a:srgbClr val="002060"/>
                </a:solidFill>
              </a:rPr>
              <a:t>csontoka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és </a:t>
            </a:r>
            <a:r>
              <a:rPr lang="hu-HU" sz="2800" dirty="0" smtClean="0">
                <a:solidFill>
                  <a:srgbClr val="002060"/>
                </a:solidFill>
              </a:rPr>
              <a:t>izmokat</a:t>
            </a:r>
            <a:endParaRPr lang="hu-HU" sz="2800" dirty="0">
              <a:solidFill>
                <a:srgbClr val="002060"/>
              </a:solidFill>
            </a:endParaRPr>
          </a:p>
          <a:p>
            <a:pPr marL="342900" indent="-342900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2. erősíti </a:t>
            </a:r>
            <a:r>
              <a:rPr lang="hu-HU" sz="2800" dirty="0" err="1" smtClean="0">
                <a:solidFill>
                  <a:srgbClr val="002060"/>
                </a:solidFill>
              </a:rPr>
              <a:t>szivet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és a </a:t>
            </a:r>
            <a:r>
              <a:rPr lang="hu-HU" sz="2800" dirty="0" smtClean="0">
                <a:solidFill>
                  <a:srgbClr val="002060"/>
                </a:solidFill>
              </a:rPr>
              <a:t>tüdőt</a:t>
            </a:r>
          </a:p>
          <a:p>
            <a:pPr marL="342900" indent="-342900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3. fenntartja az </a:t>
            </a:r>
            <a:r>
              <a:rPr lang="hu-HU" sz="2800" dirty="0" smtClean="0">
                <a:solidFill>
                  <a:srgbClr val="002060"/>
                </a:solidFill>
              </a:rPr>
              <a:t>optimális testsúlyt</a:t>
            </a:r>
          </a:p>
          <a:p>
            <a:pPr marL="342900" indent="-342900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4. enyhíti a </a:t>
            </a:r>
            <a:r>
              <a:rPr lang="hu-HU" sz="2800" dirty="0" smtClean="0">
                <a:solidFill>
                  <a:srgbClr val="002060"/>
                </a:solidFill>
              </a:rPr>
              <a:t>cukorbetegséget</a:t>
            </a:r>
          </a:p>
          <a:p>
            <a:pPr marL="342900" indent="-342900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5. enyhíti a </a:t>
            </a:r>
            <a:r>
              <a:rPr lang="hu-HU" sz="2800" dirty="0" smtClean="0">
                <a:solidFill>
                  <a:srgbClr val="002060"/>
                </a:solidFill>
              </a:rPr>
              <a:t>stresszt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és a </a:t>
            </a:r>
            <a:r>
              <a:rPr lang="hu-HU" sz="2800" dirty="0" smtClean="0">
                <a:solidFill>
                  <a:srgbClr val="002060"/>
                </a:solidFill>
              </a:rPr>
              <a:t>depressziót</a:t>
            </a:r>
          </a:p>
          <a:p>
            <a:pPr marL="342900" indent="-342900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6. megelőzi a </a:t>
            </a:r>
            <a:r>
              <a:rPr lang="hu-HU" sz="2800" dirty="0" smtClean="0">
                <a:solidFill>
                  <a:srgbClr val="002060"/>
                </a:solidFill>
              </a:rPr>
              <a:t>daganatokat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(vastagbél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-és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nemi daganatok)</a:t>
            </a:r>
          </a:p>
          <a:p>
            <a:pPr marL="342900" indent="-342900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7. elősegíti a </a:t>
            </a:r>
            <a:r>
              <a:rPr lang="hu-HU" sz="2800" dirty="0" smtClean="0">
                <a:solidFill>
                  <a:srgbClr val="002060"/>
                </a:solidFill>
              </a:rPr>
              <a:t>természetes alvást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schemeClr val="accent4">
                    <a:lumMod val="50000"/>
                  </a:schemeClr>
                </a:solidFill>
              </a:rPr>
              <a:t>Mely képességeket javítja a mozgás?</a:t>
            </a:r>
            <a:endParaRPr lang="hu-H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34076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Sportolóknak:</a:t>
            </a:r>
          </a:p>
          <a:p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Erő, gyorsaság, állóképesség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(+ testi ruganyosság!)</a:t>
            </a:r>
          </a:p>
          <a:p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kell ebből időseknek?</a:t>
            </a:r>
            <a:endParaRPr lang="hu-HU" sz="2400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Erő?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-  Igen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Gyorsaság?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- Nem biztos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Állóképesség?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– Nagyon igen! Munkabírás, kondíció függ tőle.</a:t>
            </a:r>
          </a:p>
          <a:p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Viszont nagyon kell: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Egyensúlyérzék!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2060"/>
                </a:solidFill>
              </a:rPr>
              <a:t> Ruganyosság!</a:t>
            </a:r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835</TotalTime>
  <Words>878</Words>
  <Application>Microsoft Office PowerPoint</Application>
  <PresentationFormat>Diavetítés a képernyőre (4:3 oldalarány)</PresentationFormat>
  <Paragraphs>216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35" baseType="lpstr">
      <vt:lpstr>Arial</vt:lpstr>
      <vt:lpstr>Arial Black</vt:lpstr>
      <vt:lpstr>Arial Rounded MT Bold</vt:lpstr>
      <vt:lpstr>Book Antiqua</vt:lpstr>
      <vt:lpstr>Calibri</vt:lpstr>
      <vt:lpstr>Courier New</vt:lpstr>
      <vt:lpstr>Lucida Sans</vt:lpstr>
      <vt:lpstr>Times New Roman</vt:lpstr>
      <vt:lpstr>Verdana</vt:lpstr>
      <vt:lpstr>Wingdings</vt:lpstr>
      <vt:lpstr>Wingdings 2</vt:lpstr>
      <vt:lpstr>Wingdings 3</vt:lpstr>
      <vt:lpstr>Hegycsúcs</vt:lpstr>
      <vt:lpstr>A mozgásgazdag  idős évek gyümölcsei</vt:lpstr>
      <vt:lpstr>Útravaló avagy  az elöadás üzenete</vt:lpstr>
      <vt:lpstr>MI A MOZGÁS? </vt:lpstr>
      <vt:lpstr>ÉS MÉG MI ? </vt:lpstr>
      <vt:lpstr>A látszat csal</vt:lpstr>
      <vt:lpstr>MOZGÁSSZÜKSÉGLET</vt:lpstr>
      <vt:lpstr>A fizikai aktivitás „ernyő”</vt:lpstr>
      <vt:lpstr>A mozgás hét jótéteménye</vt:lpstr>
      <vt:lpstr>Mely képességeket javítja a mozgás?</vt:lpstr>
      <vt:lpstr>Mely betegségekben segít? Hogyan segít?</vt:lpstr>
      <vt:lpstr>Kellemest a hasznossal</vt:lpstr>
      <vt:lpstr>Mit és hogyan ?</vt:lpstr>
      <vt:lpstr>Jobb későn mint soha</vt:lpstr>
      <vt:lpstr>Mozgásprogram-tervezet</vt:lpstr>
      <vt:lpstr>Praktikus tudnivalók</vt:lpstr>
      <vt:lpstr>NYERESÉG- KALEIDOSZKÓP</vt:lpstr>
      <vt:lpstr>Pszichés nyereségek</vt:lpstr>
      <vt:lpstr>PowerPoint bemutató</vt:lpstr>
      <vt:lpstr>Milyen gyakorlatok legyenek?</vt:lpstr>
      <vt:lpstr>ÖSSZEGZÉS</vt:lpstr>
      <vt:lpstr>PowerPoint bemutató</vt:lpstr>
      <vt:lpstr>PowerPoint bemutató</vt:lpstr>
    </vt:vector>
  </TitlesOfParts>
  <Company>30 napos próbaverzió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mozgásgazdag idős évek gyümölcsei</dc:title>
  <dc:creator>30 napos próbaverzió</dc:creator>
  <cp:lastModifiedBy>Szabó Lívia</cp:lastModifiedBy>
  <cp:revision>141</cp:revision>
  <dcterms:created xsi:type="dcterms:W3CDTF">2016-09-15T08:35:14Z</dcterms:created>
  <dcterms:modified xsi:type="dcterms:W3CDTF">2017-10-05T13:54:36Z</dcterms:modified>
</cp:coreProperties>
</file>